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7" r:id="rId2"/>
    <p:sldMasterId id="2147483699" r:id="rId3"/>
  </p:sldMasterIdLst>
  <p:notesMasterIdLst>
    <p:notesMasterId r:id="rId16"/>
  </p:notesMasterIdLst>
  <p:sldIdLst>
    <p:sldId id="258" r:id="rId4"/>
    <p:sldId id="263" r:id="rId5"/>
    <p:sldId id="259" r:id="rId6"/>
    <p:sldId id="264" r:id="rId7"/>
    <p:sldId id="271" r:id="rId8"/>
    <p:sldId id="272" r:id="rId9"/>
    <p:sldId id="269" r:id="rId10"/>
    <p:sldId id="268" r:id="rId11"/>
    <p:sldId id="270" r:id="rId12"/>
    <p:sldId id="257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D1529-612D-44BC-81A5-E61FDC008FAF}" type="datetimeFigureOut">
              <a:rPr lang="en-US" smtClean="0"/>
              <a:pPr/>
              <a:t>10/2/2016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3C4DA-23DA-45E6-A59E-465A1FDF36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5186C-92BB-40C0-8FD2-1113FEF6B1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E0E23-3AE7-4D2D-A5D0-05981EEE0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309D-D0AD-4B83-89D3-8FF91948B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C1C5-B3A5-4DC6-851D-D2F5ED6C7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35FD-DB48-436A-B678-3E61DA4B6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C76F1-4293-436F-BE28-45EF18EE7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7501-91F6-458D-8047-927379C69A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CC31-4997-46E6-AEC2-33D3BB441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19D8-B04C-415D-A450-8D7FA5D355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7E21B-C7BF-4039-84B1-17453C36D5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DC87D-BC2E-4F89-8C09-5636FFC4F3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E0C32-55D8-4BED-9DC1-2EEE1D69F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9656-E40D-440A-A59A-2CDC423F82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516A-EF1F-4134-B93B-A0F79DFF94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0630-3E4C-4BE8-B67D-218AC5D1FD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BF56-A7FD-4EB3-9922-364AECEC7C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35FD-DB48-436A-B678-3E61DA4B6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C76F1-4293-436F-BE28-45EF18EE72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97501-91F6-458D-8047-927379C69A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CC31-4997-46E6-AEC2-33D3BB4417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B19D8-B04C-415D-A450-8D7FA5D355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7E21B-C7BF-4039-84B1-17453C36D5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D2402-DA75-4F40-8882-C106FD149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DC87D-BC2E-4F89-8C09-5636FFC4F37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9656-E40D-440A-A59A-2CDC423F825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516A-EF1F-4134-B93B-A0F79DFF941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40630-3E4C-4BE8-B67D-218AC5D1FD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BF56-A7FD-4EB3-9922-364AECEC7C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9883-5BE6-424D-8534-0F5DD6DD0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E0981-E731-4399-BF27-8E45E7A54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DD21F-A67E-49D9-B841-B8E3B7F53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5B7D-76E0-4701-98E6-88C468A25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163A-DFA2-4676-B4DB-FAE2CB00C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A4A3F-8623-46B1-998B-FEADACD2E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B7D0B23-FD13-41E4-80C3-6E0BDA951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95D32416-E07F-4B26-B918-AEBD4A184829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95D32416-E07F-4B26-B918-AEBD4A184829}" type="slidenum">
              <a:rPr 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 spd="slow">
    <p:fade thruBlk="1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“If Any Man Be </a:t>
            </a:r>
            <a:br>
              <a:rPr lang="en-US" dirty="0" smtClean="0"/>
            </a:br>
            <a:r>
              <a:rPr lang="en-US" dirty="0" smtClean="0"/>
              <a:t>In Christ…”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2 Corinthians 5:14-17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685800"/>
            <a:ext cx="8540750" cy="5257800"/>
          </a:xfrm>
        </p:spPr>
        <p:txBody>
          <a:bodyPr/>
          <a:lstStyle/>
          <a:p>
            <a:pPr>
              <a:buNone/>
              <a:defRPr/>
            </a:pPr>
            <a:r>
              <a:rPr lang="en-US" sz="3600" b="1" i="1" dirty="0" smtClean="0">
                <a:effectLst/>
              </a:rPr>
              <a:t>“He </a:t>
            </a:r>
            <a:r>
              <a:rPr lang="en-US" sz="4800" b="1" i="1" dirty="0" smtClean="0">
                <a:effectLst/>
              </a:rPr>
              <a:t>Is</a:t>
            </a:r>
            <a:r>
              <a:rPr lang="en-US" sz="3600" b="1" i="1" dirty="0" smtClean="0">
                <a:effectLst/>
              </a:rPr>
              <a:t> A New Creature”</a:t>
            </a:r>
            <a:r>
              <a:rPr lang="en-US" sz="3600" dirty="0" smtClean="0"/>
              <a:t> </a:t>
            </a:r>
          </a:p>
          <a:p>
            <a:pPr>
              <a:defRPr/>
            </a:pPr>
            <a:r>
              <a:rPr lang="en-US" sz="3600" dirty="0" smtClean="0"/>
              <a:t>Occasion to rejoice.  –Acts 2:46; 8:8, 39; 16:34; Phil. 4:4</a:t>
            </a:r>
          </a:p>
          <a:p>
            <a:pPr>
              <a:buFont typeface="Wingdings" pitchFamily="2" charset="2"/>
              <a:buNone/>
              <a:defRPr/>
            </a:pPr>
            <a:endParaRPr lang="en-US" sz="3600" dirty="0" smtClean="0"/>
          </a:p>
          <a:p>
            <a:pPr>
              <a:buFont typeface="Wingdings" pitchFamily="2" charset="2"/>
              <a:buChar char="Ø"/>
              <a:defRPr/>
            </a:pPr>
            <a:r>
              <a:rPr lang="en-US" sz="3600" dirty="0" smtClean="0"/>
              <a:t>Presence of the Lord occasion to rejoice.  </a:t>
            </a:r>
            <a:r>
              <a:rPr lang="en-US" sz="3600" b="1" i="1" dirty="0" smtClean="0"/>
              <a:t>“Lo  I am with you always.” Mt. 28:20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“… I will in no wise fail thee, neither will I in any wise forsake thee.” Heb. 13:5</a:t>
            </a:r>
            <a:endParaRPr lang="en-US" sz="3600" b="1" i="1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685800"/>
            <a:ext cx="8540750" cy="5257800"/>
          </a:xfrm>
        </p:spPr>
        <p:txBody>
          <a:bodyPr/>
          <a:lstStyle/>
          <a:p>
            <a:pPr>
              <a:defRPr/>
            </a:pPr>
            <a:r>
              <a:rPr lang="en-US" sz="3600" b="1" i="1" dirty="0" smtClean="0">
                <a:effectLst/>
              </a:rPr>
              <a:t>“Old things … passed away… all things </a:t>
            </a:r>
            <a:r>
              <a:rPr lang="en-US" sz="4800" b="1" i="1" dirty="0" smtClean="0">
                <a:effectLst/>
              </a:rPr>
              <a:t>new</a:t>
            </a:r>
            <a:r>
              <a:rPr lang="en-US" sz="3600" b="1" i="1" dirty="0" smtClean="0">
                <a:effectLst/>
              </a:rPr>
              <a:t>”</a:t>
            </a:r>
            <a:r>
              <a:rPr lang="en-US" sz="3600" dirty="0" smtClean="0"/>
              <a:t> </a:t>
            </a:r>
          </a:p>
          <a:p>
            <a:pPr lvl="1">
              <a:defRPr/>
            </a:pPr>
            <a:r>
              <a:rPr lang="en-US" sz="3200" dirty="0" smtClean="0"/>
              <a:t>New Covenant. Heb. 8:7ff</a:t>
            </a:r>
          </a:p>
          <a:p>
            <a:pPr lvl="1">
              <a:defRPr/>
            </a:pPr>
            <a:r>
              <a:rPr lang="en-US" sz="3200" dirty="0" smtClean="0"/>
              <a:t>New Birth – </a:t>
            </a:r>
            <a:r>
              <a:rPr lang="en-US" sz="3200" dirty="0" err="1" smtClean="0"/>
              <a:t>Jno</a:t>
            </a:r>
            <a:r>
              <a:rPr lang="en-US" sz="3200" dirty="0" smtClean="0"/>
              <a:t>. 3:3; 1 Pet. 1:22-23 </a:t>
            </a:r>
          </a:p>
          <a:p>
            <a:pPr lvl="1">
              <a:defRPr/>
            </a:pPr>
            <a:r>
              <a:rPr lang="en-US" sz="3200" dirty="0" smtClean="0"/>
              <a:t>New Name – Isa. 62:2; Acts 11:26; 26:28; </a:t>
            </a:r>
            <a:br>
              <a:rPr lang="en-US" sz="3200" dirty="0" smtClean="0"/>
            </a:br>
            <a:r>
              <a:rPr lang="en-US" sz="3200" dirty="0" smtClean="0"/>
              <a:t>1 Pet. 4:16</a:t>
            </a:r>
          </a:p>
          <a:p>
            <a:pPr lvl="1">
              <a:defRPr/>
            </a:pPr>
            <a:r>
              <a:rPr lang="en-US" sz="3200" dirty="0" smtClean="0"/>
              <a:t>New Life – Gal. 2:20</a:t>
            </a:r>
          </a:p>
          <a:p>
            <a:pPr lvl="2">
              <a:defRPr/>
            </a:pPr>
            <a:r>
              <a:rPr lang="en-US" dirty="0" smtClean="0"/>
              <a:t>Different life – Eph. 4:22-24; Col. 3:5-10</a:t>
            </a:r>
          </a:p>
          <a:p>
            <a:pPr lvl="2">
              <a:defRPr/>
            </a:pPr>
            <a:r>
              <a:rPr lang="en-US" dirty="0" smtClean="0"/>
              <a:t>Renewed mind – Eph. 4:23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685800"/>
            <a:ext cx="8540750" cy="5257800"/>
          </a:xfrm>
        </p:spPr>
        <p:txBody>
          <a:bodyPr/>
          <a:lstStyle/>
          <a:p>
            <a:pPr>
              <a:buNone/>
              <a:defRPr/>
            </a:pPr>
            <a:r>
              <a:rPr lang="en-US" sz="3600" b="1" dirty="0" smtClean="0">
                <a:effectLst/>
              </a:rPr>
              <a:t>The New Creature Has 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The Prospect Of A New Home…</a:t>
            </a:r>
            <a:r>
              <a:rPr lang="en-US" sz="3600" dirty="0" smtClean="0"/>
              <a:t> </a:t>
            </a:r>
          </a:p>
          <a:p>
            <a:pPr>
              <a:buNone/>
              <a:defRPr/>
            </a:pPr>
            <a:endParaRPr lang="en-US" sz="3600" dirty="0" smtClean="0"/>
          </a:p>
          <a:p>
            <a:pPr lvl="1">
              <a:buNone/>
              <a:defRPr/>
            </a:pPr>
            <a:r>
              <a:rPr lang="en-US" sz="3200" dirty="0" smtClean="0"/>
              <a:t>Note:  Abraham.  Heb. 11:8-10, 16 </a:t>
            </a:r>
          </a:p>
          <a:p>
            <a:pPr lvl="1">
              <a:buNone/>
              <a:defRPr/>
            </a:pPr>
            <a:r>
              <a:rPr lang="en-US" sz="3200" dirty="0" smtClean="0"/>
              <a:t>Paul.  2 Cor. 4:16-5:1;  2 Tim. 4:6-8; 18</a:t>
            </a:r>
          </a:p>
          <a:p>
            <a:pPr lvl="1">
              <a:buNone/>
              <a:defRPr/>
            </a:pPr>
            <a:r>
              <a:rPr lang="en-US" sz="3200" dirty="0" smtClean="0"/>
              <a:t>Peter. 1 Pet. 1:4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Rot="1" noChangeArrowheads="1"/>
          </p:cNvSpPr>
          <p:nvPr>
            <p:ph idx="1"/>
          </p:nvPr>
        </p:nvSpPr>
        <p:spPr>
          <a:xfrm>
            <a:off x="381000" y="1524000"/>
            <a:ext cx="8540750" cy="4422775"/>
          </a:xfrm>
        </p:spPr>
        <p:txBody>
          <a:bodyPr/>
          <a:lstStyle/>
          <a:p>
            <a:pPr>
              <a:buNone/>
              <a:defRPr/>
            </a:pPr>
            <a:r>
              <a:rPr lang="en-US" sz="4800" b="1" i="1" dirty="0" smtClean="0"/>
              <a:t>“</a:t>
            </a:r>
            <a:r>
              <a:rPr lang="en-US" sz="5400" b="1" i="1" dirty="0" smtClean="0"/>
              <a:t>If”</a:t>
            </a:r>
            <a:r>
              <a:rPr lang="en-US" sz="5400" dirty="0" smtClean="0"/>
              <a:t> </a:t>
            </a:r>
            <a:r>
              <a:rPr lang="en-US" sz="3600" dirty="0" smtClean="0"/>
              <a:t>– We have a choice!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dirty="0" smtClean="0"/>
              <a:t>Mt. 11:28; Rom. 6:16-18; Rev. 22:17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Rot="1" noChangeArrowheads="1"/>
          </p:cNvSpPr>
          <p:nvPr>
            <p:ph idx="1"/>
          </p:nvPr>
        </p:nvSpPr>
        <p:spPr>
          <a:xfrm>
            <a:off x="381000" y="1143000"/>
            <a:ext cx="8540750" cy="5105400"/>
          </a:xfrm>
        </p:spPr>
        <p:txBody>
          <a:bodyPr/>
          <a:lstStyle/>
          <a:p>
            <a:pPr>
              <a:buNone/>
              <a:defRPr/>
            </a:pPr>
            <a:r>
              <a:rPr lang="en-US" sz="4000" b="1" i="1" dirty="0" smtClean="0"/>
              <a:t>“</a:t>
            </a:r>
            <a:r>
              <a:rPr lang="en-US" sz="4800" b="1" i="1" dirty="0" smtClean="0"/>
              <a:t>Any Man”</a:t>
            </a:r>
            <a:r>
              <a:rPr lang="en-US" sz="4800" dirty="0" smtClean="0"/>
              <a:t>  </a:t>
            </a:r>
            <a:r>
              <a:rPr lang="en-US" dirty="0" smtClean="0"/>
              <a:t>-- The gospel is for all.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Gen. 12:3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Great Commission:  Mt. 28:19; Mk. 16:15ff; </a:t>
            </a:r>
            <a:br>
              <a:rPr lang="en-US" dirty="0" smtClean="0"/>
            </a:br>
            <a:r>
              <a:rPr lang="en-US" dirty="0" err="1" smtClean="0"/>
              <a:t>Lk</a:t>
            </a:r>
            <a:r>
              <a:rPr lang="en-US" dirty="0" smtClean="0"/>
              <a:t>. 24:47; 	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Who may call… Acts 2:21; Rom. 10:11-13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Calling on the Lord demands obedience. </a:t>
            </a:r>
            <a:br>
              <a:rPr lang="en-US" dirty="0" smtClean="0"/>
            </a:br>
            <a:r>
              <a:rPr lang="en-US" dirty="0" smtClean="0"/>
              <a:t>Acts 22:16 ; Mt. 7:21ff; </a:t>
            </a:r>
            <a:r>
              <a:rPr lang="en-US" dirty="0" err="1" smtClean="0"/>
              <a:t>Lk</a:t>
            </a:r>
            <a:r>
              <a:rPr lang="en-US" dirty="0" smtClean="0"/>
              <a:t>. 6:46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 Jews had a hard time accepting this.  </a:t>
            </a:r>
            <a:br>
              <a:rPr lang="en-US" dirty="0" smtClean="0"/>
            </a:br>
            <a:r>
              <a:rPr lang="en-US" dirty="0" smtClean="0"/>
              <a:t>Acts 10:34-35; 11:12; 15:7-9; Gal. 2:11-12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Rot="1" noChangeArrowheads="1"/>
          </p:cNvSpPr>
          <p:nvPr>
            <p:ph idx="1"/>
          </p:nvPr>
        </p:nvSpPr>
        <p:spPr>
          <a:xfrm>
            <a:off x="381000" y="838200"/>
            <a:ext cx="8540750" cy="5410200"/>
          </a:xfrm>
        </p:spPr>
        <p:txBody>
          <a:bodyPr/>
          <a:lstStyle/>
          <a:p>
            <a:pPr>
              <a:buNone/>
              <a:defRPr/>
            </a:pPr>
            <a:r>
              <a:rPr lang="en-US" sz="4000" b="1" i="1" dirty="0" smtClean="0"/>
              <a:t>“Be </a:t>
            </a:r>
            <a:r>
              <a:rPr lang="en-US" sz="4800" b="1" i="1" dirty="0" smtClean="0"/>
              <a:t>In Christ</a:t>
            </a:r>
            <a:r>
              <a:rPr lang="en-US" sz="4000" b="1" i="1" dirty="0" smtClean="0"/>
              <a:t>”</a:t>
            </a:r>
            <a:r>
              <a:rPr lang="en-US" sz="4000" dirty="0" smtClean="0"/>
              <a:t> </a:t>
            </a:r>
            <a:r>
              <a:rPr lang="en-US" dirty="0" smtClean="0"/>
              <a:t>--</a:t>
            </a:r>
          </a:p>
          <a:p>
            <a:pPr>
              <a:buNone/>
              <a:defRPr/>
            </a:pPr>
            <a:r>
              <a:rPr lang="en-US" sz="4000" u="sng" dirty="0" smtClean="0"/>
              <a:t>All spiritual blessings</a:t>
            </a:r>
            <a:r>
              <a:rPr lang="en-US" sz="4000" dirty="0" smtClean="0"/>
              <a:t>… Eph. 1:3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Salvation. 2 Tim. 2:10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Freedom from condemnation. Rom. 8:1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Redemption / Forgiveness. Eph. 1:7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/>
              <a:t>Eternal life. 1 </a:t>
            </a:r>
            <a:r>
              <a:rPr lang="en-US" dirty="0" err="1" smtClean="0"/>
              <a:t>Jno</a:t>
            </a:r>
            <a:r>
              <a:rPr lang="en-US" dirty="0" smtClean="0"/>
              <a:t>. 5:11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b="1" i="1" dirty="0" smtClean="0"/>
              <a:t>“Blessed are the dead” </a:t>
            </a:r>
            <a:r>
              <a:rPr lang="en-US" dirty="0" smtClean="0"/>
              <a:t>Rev. 14:13</a:t>
            </a:r>
          </a:p>
          <a:p>
            <a:pPr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867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dirty="0" smtClean="0"/>
              <a:t>Baptism Puts </a:t>
            </a:r>
            <a:r>
              <a:rPr lang="en-US" b="1" dirty="0"/>
              <a:t>One Into </a:t>
            </a:r>
            <a:r>
              <a:rPr lang="en-US" b="1" dirty="0" smtClean="0"/>
              <a:t>Christ (Gal. 3:26-27)</a:t>
            </a:r>
            <a:endParaRPr lang="en-US" b="1" dirty="0"/>
          </a:p>
          <a:p>
            <a:pPr lvl="1">
              <a:lnSpc>
                <a:spcPct val="110000"/>
              </a:lnSpc>
              <a:buClr>
                <a:srgbClr val="FFFF99"/>
              </a:buClr>
            </a:pPr>
            <a:r>
              <a:rPr lang="en-US" b="1" i="1" dirty="0" smtClean="0">
                <a:solidFill>
                  <a:schemeClr val="tx2"/>
                </a:solidFill>
              </a:rPr>
              <a:t>“For </a:t>
            </a:r>
            <a:r>
              <a:rPr lang="en-US" b="1" i="1" dirty="0">
                <a:solidFill>
                  <a:schemeClr val="tx2"/>
                </a:solidFill>
              </a:rPr>
              <a:t>as many of you as were baptized into Christ have put on Christ</a:t>
            </a:r>
            <a:r>
              <a:rPr lang="en-US" b="1" i="1" dirty="0" smtClean="0">
                <a:solidFill>
                  <a:schemeClr val="tx2"/>
                </a:solidFill>
              </a:rPr>
              <a:t>.”  cf. Rom. </a:t>
            </a:r>
            <a:r>
              <a:rPr lang="en-US" b="1" i="1" smtClean="0">
                <a:solidFill>
                  <a:schemeClr val="tx2"/>
                </a:solidFill>
              </a:rPr>
              <a:t>6:3-4</a:t>
            </a:r>
            <a:endParaRPr lang="en-US" b="1" i="1" dirty="0" smtClean="0">
              <a:solidFill>
                <a:schemeClr val="tx2"/>
              </a:solidFill>
            </a:endParaRPr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dirty="0" smtClean="0">
                <a:solidFill>
                  <a:schemeClr val="tx2"/>
                </a:solidFill>
              </a:rPr>
              <a:t>Baptism Puts One Into The Body Of Christ. (1 </a:t>
            </a:r>
            <a:r>
              <a:rPr lang="en-US" b="1" dirty="0" err="1" smtClean="0">
                <a:solidFill>
                  <a:schemeClr val="tx2"/>
                </a:solidFill>
              </a:rPr>
              <a:t>Cor</a:t>
            </a:r>
            <a:r>
              <a:rPr lang="en-US" b="1" dirty="0" smtClean="0">
                <a:solidFill>
                  <a:schemeClr val="tx2"/>
                </a:solidFill>
              </a:rPr>
              <a:t> 12:13)</a:t>
            </a:r>
          </a:p>
          <a:p>
            <a:pPr lvl="1">
              <a:lnSpc>
                <a:spcPct val="110000"/>
              </a:lnSpc>
              <a:buClr>
                <a:srgbClr val="FFFF99"/>
              </a:buClr>
            </a:pPr>
            <a:r>
              <a:rPr lang="en-US" b="1" i="1" dirty="0" smtClean="0">
                <a:solidFill>
                  <a:schemeClr val="tx2"/>
                </a:solidFill>
              </a:rPr>
              <a:t>“For in one Spirit were we all baptized into one body” </a:t>
            </a:r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dirty="0" smtClean="0">
                <a:solidFill>
                  <a:schemeClr val="tx2"/>
                </a:solidFill>
              </a:rPr>
              <a:t>One Body. Eph. 4:4</a:t>
            </a:r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dirty="0" smtClean="0">
                <a:solidFill>
                  <a:schemeClr val="tx2"/>
                </a:solidFill>
              </a:rPr>
              <a:t>Body = Church, Therefore, One Church. Eph. 1:22-23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05C6-80EF-470D-BD4A-E249BDF6EF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382000" cy="55626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FF99"/>
              </a:buClr>
              <a:buNone/>
            </a:pPr>
            <a:r>
              <a:rPr lang="en-US" b="1" u="sng" dirty="0" smtClean="0"/>
              <a:t>Christ Adds To The </a:t>
            </a:r>
            <a:r>
              <a:rPr lang="en-US" b="1" u="sng" dirty="0"/>
              <a:t>Church </a:t>
            </a:r>
            <a:r>
              <a:rPr lang="en-US" sz="4000" b="1" dirty="0" smtClean="0"/>
              <a:t>(Singular)</a:t>
            </a:r>
            <a:endParaRPr lang="en-US" b="1" dirty="0"/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i="1" dirty="0">
                <a:solidFill>
                  <a:schemeClr val="tx2"/>
                </a:solidFill>
              </a:rPr>
              <a:t>Acts </a:t>
            </a:r>
            <a:r>
              <a:rPr lang="en-US" b="1" i="1" dirty="0" smtClean="0">
                <a:solidFill>
                  <a:schemeClr val="tx2"/>
                </a:solidFill>
              </a:rPr>
              <a:t>2:47 </a:t>
            </a:r>
            <a:r>
              <a:rPr lang="en-US" b="1" i="1" dirty="0">
                <a:solidFill>
                  <a:schemeClr val="tx2"/>
                </a:solidFill>
              </a:rPr>
              <a:t>“praising God and having favor with all the people. And the Lord </a:t>
            </a:r>
            <a:r>
              <a:rPr lang="en-US" b="1" i="1" u="sng" dirty="0">
                <a:solidFill>
                  <a:schemeClr val="tx2"/>
                </a:solidFill>
              </a:rPr>
              <a:t>added to the church</a:t>
            </a:r>
            <a:r>
              <a:rPr lang="en-US" b="1" i="1" dirty="0">
                <a:solidFill>
                  <a:schemeClr val="tx2"/>
                </a:solidFill>
              </a:rPr>
              <a:t> daily those who were being saved</a:t>
            </a:r>
            <a:r>
              <a:rPr lang="en-US" b="1" i="1" dirty="0" smtClean="0">
                <a:solidFill>
                  <a:schemeClr val="tx2"/>
                </a:solidFill>
              </a:rPr>
              <a:t>.”  (NKJV)</a:t>
            </a:r>
            <a:r>
              <a:rPr lang="en-US" b="1" i="1" dirty="0" smtClean="0">
                <a:latin typeface="Tahoma" pitchFamily="34" charset="0"/>
              </a:rPr>
              <a:t> </a:t>
            </a:r>
          </a:p>
          <a:p>
            <a:pPr>
              <a:lnSpc>
                <a:spcPct val="110000"/>
              </a:lnSpc>
              <a:buClr>
                <a:srgbClr val="FFFF99"/>
              </a:buClr>
              <a:buNone/>
            </a:pPr>
            <a:endParaRPr lang="en-US" b="1" i="1" dirty="0" smtClean="0">
              <a:latin typeface="Tahoma" pitchFamily="34" charset="0"/>
            </a:endParaRPr>
          </a:p>
          <a:p>
            <a:pPr>
              <a:lnSpc>
                <a:spcPct val="110000"/>
              </a:lnSpc>
              <a:buClr>
                <a:srgbClr val="FFFF99"/>
              </a:buClr>
            </a:pPr>
            <a:r>
              <a:rPr lang="en-US" b="1" i="1" dirty="0" smtClean="0">
                <a:latin typeface="Tahoma" pitchFamily="34" charset="0"/>
              </a:rPr>
              <a:t>“Then those who gladly received his word were baptized; and that day about three thousand souls were added to them” (2:41) 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62000" y="3657600"/>
            <a:ext cx="10668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733800" y="3124200"/>
            <a:ext cx="3581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2133600" y="4953000"/>
            <a:ext cx="518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2057400" y="5486400"/>
            <a:ext cx="28194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2819400" y="3200400"/>
            <a:ext cx="1219200" cy="13716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1371600" y="2514600"/>
            <a:ext cx="1371600" cy="9144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3"/>
          <p:cNvSpPr>
            <a:spLocks noChangeArrowheads="1"/>
          </p:cNvSpPr>
          <p:nvPr/>
        </p:nvSpPr>
        <p:spPr bwMode="auto">
          <a:xfrm>
            <a:off x="1143000" y="228600"/>
            <a:ext cx="6934200" cy="5943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“There is ONE body”</a:t>
            </a:r>
          </a:p>
          <a:p>
            <a:pPr algn="ctr" eaLnBrk="1" hangingPunct="1"/>
            <a:r>
              <a:rPr lang="en-US" sz="3600" b="1" dirty="0" smtClean="0">
                <a:solidFill>
                  <a:srgbClr val="B93303"/>
                </a:solidFill>
                <a:latin typeface="Times New Roman" pitchFamily="18" charset="0"/>
              </a:rPr>
              <a:t>(Eph. 4:4)</a:t>
            </a:r>
          </a:p>
          <a:p>
            <a:pPr algn="ctr" eaLnBrk="1" hangingPunct="1"/>
            <a:endParaRPr lang="en-US" sz="3600" b="1" dirty="0" smtClean="0">
              <a:solidFill>
                <a:srgbClr val="B93303"/>
              </a:solidFill>
              <a:latin typeface="Times New Roman" pitchFamily="18" charset="0"/>
            </a:endParaRPr>
          </a:p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Body = church </a:t>
            </a:r>
          </a:p>
          <a:p>
            <a:pPr algn="ctr" eaLnBrk="1" hangingPunct="1"/>
            <a:r>
              <a:rPr lang="en-US" sz="3600" b="1" dirty="0" smtClean="0">
                <a:solidFill>
                  <a:srgbClr val="B93303"/>
                </a:solidFill>
                <a:latin typeface="Times New Roman" pitchFamily="18" charset="0"/>
              </a:rPr>
              <a:t>(Eph. 1:22-23)</a:t>
            </a:r>
          </a:p>
          <a:p>
            <a:pPr algn="ctr" eaLnBrk="1" hangingPunct="1"/>
            <a:r>
              <a:rPr lang="en-US" sz="3600" b="1" dirty="0" smtClean="0">
                <a:latin typeface="Times New Roman" pitchFamily="18" charset="0"/>
              </a:rPr>
              <a:t>Baptized into ONE body</a:t>
            </a:r>
          </a:p>
          <a:p>
            <a:pPr algn="ctr" eaLnBrk="1" hangingPunct="1"/>
            <a:r>
              <a:rPr lang="en-US" sz="3600" b="1" dirty="0" smtClean="0">
                <a:solidFill>
                  <a:srgbClr val="B93303"/>
                </a:solidFill>
                <a:latin typeface="Times New Roman" pitchFamily="18" charset="0"/>
              </a:rPr>
              <a:t>(1 Cor. 12:13)</a:t>
            </a:r>
          </a:p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Thus: Saved Added To</a:t>
            </a:r>
          </a:p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ONE CHURCH</a:t>
            </a:r>
          </a:p>
          <a:p>
            <a:pPr algn="ctr" eaLnBrk="1" hangingPunct="1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</a:rPr>
              <a:t>Acts 2:47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429000" y="2209800"/>
            <a:ext cx="5486400" cy="2438400"/>
            <a:chOff x="1536" y="1440"/>
            <a:chExt cx="3456" cy="1536"/>
          </a:xfrm>
        </p:grpSpPr>
        <p:sp>
          <p:nvSpPr>
            <p:cNvPr id="11272" name="AutoShape 6"/>
            <p:cNvSpPr>
              <a:spLocks noChangeArrowheads="1"/>
            </p:cNvSpPr>
            <p:nvPr/>
          </p:nvSpPr>
          <p:spPr bwMode="auto">
            <a:xfrm rot="1680742">
              <a:off x="3840" y="1440"/>
              <a:ext cx="288" cy="960"/>
            </a:xfrm>
            <a:prstGeom prst="downArrow">
              <a:avLst>
                <a:gd name="adj1" fmla="val 50000"/>
                <a:gd name="adj2" fmla="val 8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Rectangle 7"/>
            <p:cNvSpPr>
              <a:spLocks noChangeArrowheads="1"/>
            </p:cNvSpPr>
            <p:nvPr/>
          </p:nvSpPr>
          <p:spPr bwMode="auto">
            <a:xfrm>
              <a:off x="1536" y="2400"/>
              <a:ext cx="345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dirty="0"/>
                <a:t>Church = Singular in number</a:t>
              </a:r>
            </a:p>
          </p:txBody>
        </p:sp>
      </p:grpSp>
      <p:sp>
        <p:nvSpPr>
          <p:cNvPr id="281611" name="Rectangle 11"/>
          <p:cNvSpPr>
            <a:spLocks noChangeArrowheads="1"/>
          </p:cNvSpPr>
          <p:nvPr/>
        </p:nvSpPr>
        <p:spPr bwMode="auto">
          <a:xfrm>
            <a:off x="2057400" y="2819400"/>
            <a:ext cx="4572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6629400" y="1828800"/>
            <a:ext cx="1371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609600" y="304800"/>
            <a:ext cx="7848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 dirty="0" smtClean="0"/>
              <a:t>The Lord’s Church Is Not A Denomination</a:t>
            </a:r>
            <a:endParaRPr lang="en-US" sz="3200" u="sng" dirty="0"/>
          </a:p>
          <a:p>
            <a:endParaRPr lang="en-US" sz="3200" b="1" u="sng" dirty="0"/>
          </a:p>
          <a:p>
            <a:r>
              <a:rPr lang="en-US" sz="3200" dirty="0"/>
              <a:t>“And I also say to thee, that thou art Peter, and upon this rock I will build My church; and the gates of Hades shall not prevail against it</a:t>
            </a:r>
            <a:r>
              <a:rPr lang="en-US" sz="3200" dirty="0" smtClean="0"/>
              <a:t>.”</a:t>
            </a:r>
            <a:r>
              <a:rPr lang="en-US" sz="3200" b="1" dirty="0" smtClean="0"/>
              <a:t> Mt. 16:18</a:t>
            </a:r>
            <a:endParaRPr lang="en-US" sz="3200" dirty="0"/>
          </a:p>
        </p:txBody>
      </p:sp>
      <p:sp>
        <p:nvSpPr>
          <p:cNvPr id="281612" name="AutoShape 12"/>
          <p:cNvSpPr>
            <a:spLocks noChangeArrowheads="1"/>
          </p:cNvSpPr>
          <p:nvPr/>
        </p:nvSpPr>
        <p:spPr bwMode="auto">
          <a:xfrm>
            <a:off x="2057400" y="3352800"/>
            <a:ext cx="485775" cy="1600200"/>
          </a:xfrm>
          <a:prstGeom prst="downArrow">
            <a:avLst>
              <a:gd name="adj1" fmla="val 50000"/>
              <a:gd name="adj2" fmla="val 8235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1614" name="Rectangle 14"/>
          <p:cNvSpPr>
            <a:spLocks noChangeArrowheads="1"/>
          </p:cNvSpPr>
          <p:nvPr/>
        </p:nvSpPr>
        <p:spPr bwMode="auto">
          <a:xfrm>
            <a:off x="685800" y="5105400"/>
            <a:ext cx="4495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dirty="0"/>
              <a:t>It = Singular in number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1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1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1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1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11" grpId="0" animBg="1"/>
      <p:bldP spid="281602" grpId="0" animBg="1"/>
      <p:bldP spid="281612" grpId="0" animBg="1"/>
      <p:bldP spid="2816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631086-7D40-4518-BA35-294F29FDA6D4}" type="slidenum">
              <a:rPr lang="en-US"/>
              <a:pPr/>
              <a:t>9</a:t>
            </a:fld>
            <a:endParaRPr lang="en-US"/>
          </a:p>
        </p:txBody>
      </p:sp>
      <p:sp>
        <p:nvSpPr>
          <p:cNvPr id="314370" name="Text Box 2"/>
          <p:cNvSpPr txBox="1">
            <a:spLocks noChangeArrowheads="1"/>
          </p:cNvSpPr>
          <p:nvPr/>
        </p:nvSpPr>
        <p:spPr bwMode="auto">
          <a:xfrm>
            <a:off x="304800" y="609600"/>
            <a:ext cx="6400800" cy="584775"/>
          </a:xfrm>
          <a:prstGeom prst="rect">
            <a:avLst/>
          </a:prstGeom>
          <a:solidFill>
            <a:srgbClr val="0066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61645" dir="2700000" algn="ctr" rotWithShape="0">
              <a:schemeClr val="tx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Denominationalism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wrong</a:t>
            </a:r>
          </a:p>
        </p:txBody>
      </p:sp>
      <p:sp>
        <p:nvSpPr>
          <p:cNvPr id="22532" name="Oval 3"/>
          <p:cNvSpPr>
            <a:spLocks noChangeArrowheads="1"/>
          </p:cNvSpPr>
          <p:nvPr/>
        </p:nvSpPr>
        <p:spPr bwMode="auto">
          <a:xfrm>
            <a:off x="6477000" y="3810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Baptist</a:t>
            </a:r>
          </a:p>
        </p:txBody>
      </p:sp>
      <p:sp>
        <p:nvSpPr>
          <p:cNvPr id="22533" name="Oval 4"/>
          <p:cNvSpPr>
            <a:spLocks noChangeArrowheads="1"/>
          </p:cNvSpPr>
          <p:nvPr/>
        </p:nvSpPr>
        <p:spPr bwMode="auto">
          <a:xfrm>
            <a:off x="7315200" y="1524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Methodist</a:t>
            </a:r>
          </a:p>
        </p:txBody>
      </p:sp>
      <p:sp>
        <p:nvSpPr>
          <p:cNvPr id="22534" name="Oval 5"/>
          <p:cNvSpPr>
            <a:spLocks noChangeArrowheads="1"/>
          </p:cNvSpPr>
          <p:nvPr/>
        </p:nvSpPr>
        <p:spPr bwMode="auto">
          <a:xfrm>
            <a:off x="7772400" y="6858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Catholic</a:t>
            </a:r>
          </a:p>
        </p:txBody>
      </p:sp>
      <p:sp>
        <p:nvSpPr>
          <p:cNvPr id="22535" name="Oval 6"/>
          <p:cNvSpPr>
            <a:spLocks noChangeArrowheads="1"/>
          </p:cNvSpPr>
          <p:nvPr/>
        </p:nvSpPr>
        <p:spPr bwMode="auto">
          <a:xfrm>
            <a:off x="7543800" y="12192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Church</a:t>
            </a:r>
          </a:p>
          <a:p>
            <a:pPr algn="ctr"/>
            <a:r>
              <a:rPr lang="en-US" sz="1800" b="1"/>
              <a:t>of God</a:t>
            </a:r>
          </a:p>
        </p:txBody>
      </p:sp>
      <p:sp>
        <p:nvSpPr>
          <p:cNvPr id="22536" name="Oval 7"/>
          <p:cNvSpPr>
            <a:spLocks noChangeArrowheads="1"/>
          </p:cNvSpPr>
          <p:nvPr/>
        </p:nvSpPr>
        <p:spPr bwMode="auto">
          <a:xfrm>
            <a:off x="6858000" y="13716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Nazarene</a:t>
            </a:r>
          </a:p>
        </p:txBody>
      </p:sp>
      <p:sp>
        <p:nvSpPr>
          <p:cNvPr id="22537" name="Oval 8"/>
          <p:cNvSpPr>
            <a:spLocks noChangeArrowheads="1"/>
          </p:cNvSpPr>
          <p:nvPr/>
        </p:nvSpPr>
        <p:spPr bwMode="auto">
          <a:xfrm>
            <a:off x="6172200" y="914400"/>
            <a:ext cx="1143000" cy="9906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/>
              <a:t>Lutheran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228600" y="2209800"/>
            <a:ext cx="8763000" cy="3453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>
              <a:lnSpc>
                <a:spcPct val="130000"/>
              </a:lnSpc>
              <a:buAutoNum type="romanUcPeriod"/>
            </a:pPr>
            <a:r>
              <a:rPr lang="en-US" sz="2800" b="1" dirty="0" smtClean="0">
                <a:latin typeface="Comic Sans MS" pitchFamily="66" charset="0"/>
              </a:rPr>
              <a:t>Jesus built Only </a:t>
            </a:r>
            <a:r>
              <a:rPr lang="en-US" sz="2800" b="1" dirty="0">
                <a:latin typeface="Comic Sans MS" pitchFamily="66" charset="0"/>
              </a:rPr>
              <a:t>One Church (Mt. 16:18</a:t>
            </a:r>
            <a:r>
              <a:rPr lang="en-US" sz="2800" b="1" dirty="0" smtClean="0">
                <a:latin typeface="Comic Sans MS" pitchFamily="66" charset="0"/>
              </a:rPr>
              <a:t>)</a:t>
            </a:r>
          </a:p>
          <a:p>
            <a:pPr marL="571500" indent="-571500">
              <a:lnSpc>
                <a:spcPct val="130000"/>
              </a:lnSpc>
              <a:buAutoNum type="romanUcPeriod"/>
            </a:pPr>
            <a:r>
              <a:rPr lang="en-US" sz="2800" b="1" dirty="0" smtClean="0">
                <a:latin typeface="Comic Sans MS" pitchFamily="66" charset="0"/>
              </a:rPr>
              <a:t>Jesus is the Savior of One body. (Eph. 5:23)</a:t>
            </a:r>
          </a:p>
          <a:p>
            <a:pPr marL="571500" indent="-571500">
              <a:lnSpc>
                <a:spcPct val="130000"/>
              </a:lnSpc>
              <a:buAutoNum type="romanUcPeriod"/>
            </a:pPr>
            <a:r>
              <a:rPr lang="en-US" sz="2800" b="1" dirty="0" smtClean="0">
                <a:latin typeface="Comic Sans MS" pitchFamily="66" charset="0"/>
              </a:rPr>
              <a:t>Jesus prayed for unity. (</a:t>
            </a:r>
            <a:r>
              <a:rPr lang="en-US" sz="2800" b="1" dirty="0" err="1" smtClean="0">
                <a:latin typeface="Comic Sans MS" pitchFamily="66" charset="0"/>
              </a:rPr>
              <a:t>Jno</a:t>
            </a:r>
            <a:r>
              <a:rPr lang="en-US" sz="2800" b="1" dirty="0" smtClean="0">
                <a:latin typeface="Comic Sans MS" pitchFamily="66" charset="0"/>
              </a:rPr>
              <a:t>. 17:20)</a:t>
            </a:r>
            <a:endParaRPr lang="en-US" sz="2800" b="1" dirty="0">
              <a:latin typeface="Comic Sans MS" pitchFamily="66" charset="0"/>
            </a:endParaRPr>
          </a:p>
          <a:p>
            <a:pPr>
              <a:lnSpc>
                <a:spcPct val="130000"/>
              </a:lnSpc>
            </a:pPr>
            <a:r>
              <a:rPr lang="en-US" sz="2800" b="1" dirty="0" smtClean="0">
                <a:latin typeface="Comic Sans MS" pitchFamily="66" charset="0"/>
              </a:rPr>
              <a:t>IV. </a:t>
            </a:r>
            <a:r>
              <a:rPr lang="en-US" sz="2800" b="1" dirty="0">
                <a:latin typeface="Comic Sans MS" pitchFamily="66" charset="0"/>
              </a:rPr>
              <a:t>Division Is Wrong (1 Cor. 1:10</a:t>
            </a:r>
            <a:r>
              <a:rPr lang="en-US" sz="2800" b="1" dirty="0" smtClean="0">
                <a:latin typeface="Comic Sans MS" pitchFamily="66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en-US" sz="2800" b="1" dirty="0" smtClean="0">
                <a:latin typeface="Comic Sans MS" pitchFamily="66" charset="0"/>
              </a:rPr>
              <a:t>V. Paul taught the same thing everywhere.</a:t>
            </a:r>
            <a:br>
              <a:rPr lang="en-US" sz="2800" b="1" dirty="0" smtClean="0">
                <a:latin typeface="Comic Sans MS" pitchFamily="66" charset="0"/>
              </a:rPr>
            </a:br>
            <a:r>
              <a:rPr lang="en-US" sz="2800" b="1" dirty="0" smtClean="0">
                <a:latin typeface="Comic Sans MS" pitchFamily="66" charset="0"/>
              </a:rPr>
              <a:t> (1 Cor. 4:17)</a:t>
            </a:r>
            <a:endParaRPr lang="en-US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1814</TotalTime>
  <Words>487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Theme1</vt:lpstr>
      <vt:lpstr>1_Default Design</vt:lpstr>
      <vt:lpstr>2_Default Design</vt:lpstr>
      <vt:lpstr>“If Any Man Be  In Christ…”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Fifth Street East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“If any man be in Christ…” 2 Cor. 5:17</dc:title>
  <dc:creator>Micky D. Galloway</dc:creator>
  <cp:lastModifiedBy>Micky Galloway</cp:lastModifiedBy>
  <cp:revision>31</cp:revision>
  <dcterms:created xsi:type="dcterms:W3CDTF">2004-06-27T22:33:11Z</dcterms:created>
  <dcterms:modified xsi:type="dcterms:W3CDTF">2016-10-03T05:22:21Z</dcterms:modified>
</cp:coreProperties>
</file>